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319" r:id="rId2"/>
    <p:sldId id="273" r:id="rId3"/>
    <p:sldId id="265" r:id="rId4"/>
    <p:sldId id="321" r:id="rId5"/>
    <p:sldId id="320" r:id="rId6"/>
    <p:sldId id="281" r:id="rId7"/>
    <p:sldId id="257" r:id="rId8"/>
    <p:sldId id="262" r:id="rId9"/>
    <p:sldId id="267" r:id="rId10"/>
    <p:sldId id="259" r:id="rId11"/>
    <p:sldId id="269" r:id="rId12"/>
    <p:sldId id="260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BM Plex Sans Light" panose="020B0403050203000203" pitchFamily="34" charset="0"/>
      <p:regular r:id="rId19"/>
      <p:bold r:id="rId20"/>
      <p:italic r:id="rId21"/>
      <p:boldItalic r:id="rId22"/>
    </p:embeddedFont>
    <p:embeddedFont>
      <p:font typeface="IBM Plex Serif" panose="02060503050406000203" pitchFamily="18" charset="-52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9E8C11-B09D-4E0D-897A-4028AA71B970}">
  <a:tblStyle styleId="{6D9E8C11-B09D-4E0D-897A-4028AA71B9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6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98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02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lt1"/>
            </a:gs>
            <a:gs pos="19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391536" y="0"/>
            <a:ext cx="2459469" cy="5143500"/>
            <a:chOff x="1511923" y="0"/>
            <a:chExt cx="2459469" cy="5143500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4940486" y="0"/>
            <a:ext cx="2326044" cy="5143500"/>
            <a:chOff x="1060873" y="0"/>
            <a:chExt cx="2326044" cy="5143500"/>
          </a:xfrm>
        </p:grpSpPr>
        <p:sp>
          <p:nvSpPr>
            <p:cNvPr id="14" name="Google Shape;14;p2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878963" y="-650"/>
            <a:ext cx="2838667" cy="5145500"/>
            <a:chOff x="-650" y="-650"/>
            <a:chExt cx="2838667" cy="5145500"/>
          </a:xfrm>
        </p:grpSpPr>
        <p:sp>
          <p:nvSpPr>
            <p:cNvPr id="17" name="Google Shape;17;p2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9" name="Google Shape;19;p2"/>
          <p:cNvGrpSpPr/>
          <p:nvPr/>
        </p:nvGrpSpPr>
        <p:grpSpPr>
          <a:xfrm>
            <a:off x="-6575" y="-6575"/>
            <a:ext cx="6246130" cy="5153775"/>
            <a:chOff x="-3886187" y="-6575"/>
            <a:chExt cx="6246130" cy="5153775"/>
          </a:xfrm>
        </p:grpSpPr>
        <p:sp>
          <p:nvSpPr>
            <p:cNvPr id="20" name="Google Shape;20;p2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3886187" y="-6575"/>
              <a:ext cx="5936050" cy="5153775"/>
            </a:xfrm>
            <a:custGeom>
              <a:avLst/>
              <a:gdLst/>
              <a:ahLst/>
              <a:cxnLst/>
              <a:rect l="l" t="t" r="r" b="b"/>
              <a:pathLst>
                <a:path w="237442" h="206151" extrusionOk="0">
                  <a:moveTo>
                    <a:pt x="0" y="206151"/>
                  </a:moveTo>
                  <a:lnTo>
                    <a:pt x="0" y="0"/>
                  </a:lnTo>
                  <a:lnTo>
                    <a:pt x="237442" y="0"/>
                  </a:lnTo>
                  <a:lnTo>
                    <a:pt x="198081" y="20608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660050"/>
            <a:ext cx="4494300" cy="2265300"/>
          </a:xfrm>
          <a:prstGeom prst="rect">
            <a:avLst/>
          </a:prstGeom>
          <a:effectLst>
            <a:outerShdw blurRad="85725" dist="28575" dir="5400000" algn="bl" rotWithShape="0">
              <a:schemeClr val="accent6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rgbClr val="5A667B"/>
            </a:gs>
            <a:gs pos="100000">
              <a:srgbClr val="26282D"/>
            </a:gs>
          </a:gsLst>
          <a:lin ang="10801400" scaled="0"/>
        </a:gra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3"/>
          <p:cNvGrpSpPr/>
          <p:nvPr/>
        </p:nvGrpSpPr>
        <p:grpSpPr>
          <a:xfrm>
            <a:off x="598623" y="-887"/>
            <a:ext cx="2383269" cy="5143500"/>
            <a:chOff x="1511923" y="0"/>
            <a:chExt cx="2383269" cy="5143500"/>
          </a:xfrm>
        </p:grpSpPr>
        <p:sp>
          <p:nvSpPr>
            <p:cNvPr id="177" name="Google Shape;177;p13"/>
            <p:cNvSpPr/>
            <p:nvPr/>
          </p:nvSpPr>
          <p:spPr>
            <a:xfrm flipH="1">
              <a:off x="17915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rgbClr val="5A667B"/>
                </a:gs>
                <a:gs pos="33000">
                  <a:srgbClr val="404754"/>
                </a:gs>
                <a:gs pos="100000">
                  <a:srgbClr val="26282D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376173" y="-887"/>
            <a:ext cx="2326044" cy="5143500"/>
            <a:chOff x="1060873" y="0"/>
            <a:chExt cx="2326044" cy="5143500"/>
          </a:xfrm>
        </p:grpSpPr>
        <p:sp>
          <p:nvSpPr>
            <p:cNvPr id="180" name="Google Shape;180;p13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0" y="-887"/>
            <a:ext cx="2381917" cy="5144925"/>
            <a:chOff x="456100" y="0"/>
            <a:chExt cx="2381917" cy="5144925"/>
          </a:xfrm>
        </p:grpSpPr>
        <p:sp>
          <p:nvSpPr>
            <p:cNvPr id="183" name="Google Shape;183;p13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71000"/>
                </a:schemeClr>
              </a:outerShdw>
            </a:effectLst>
          </p:spPr>
        </p:sp>
      </p:grpSp>
      <p:grpSp>
        <p:nvGrpSpPr>
          <p:cNvPr id="185" name="Google Shape;185;p13"/>
          <p:cNvGrpSpPr/>
          <p:nvPr/>
        </p:nvGrpSpPr>
        <p:grpSpPr>
          <a:xfrm>
            <a:off x="0" y="-887"/>
            <a:ext cx="2132442" cy="5145275"/>
            <a:chOff x="227500" y="0"/>
            <a:chExt cx="2132442" cy="5145275"/>
          </a:xfrm>
        </p:grpSpPr>
        <p:sp>
          <p:nvSpPr>
            <p:cNvPr id="186" name="Google Shape;186;p13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88" name="Google Shape;188;p13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5A667B"/>
            </a:gs>
            <a:gs pos="100000">
              <a:srgbClr val="26282D"/>
            </a:gs>
          </a:gsLst>
          <a:lin ang="10800025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1512573" y="0"/>
            <a:ext cx="2383269" cy="5143500"/>
            <a:chOff x="1511923" y="0"/>
            <a:chExt cx="2383269" cy="5143500"/>
          </a:xfrm>
        </p:grpSpPr>
        <p:sp>
          <p:nvSpPr>
            <p:cNvPr id="25" name="Google Shape;25;p3"/>
            <p:cNvSpPr/>
            <p:nvPr/>
          </p:nvSpPr>
          <p:spPr>
            <a:xfrm flipH="1">
              <a:off x="17915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1061523" y="0"/>
            <a:ext cx="2326044" cy="5143500"/>
            <a:chOff x="1060873" y="0"/>
            <a:chExt cx="2326044" cy="5143500"/>
          </a:xfrm>
        </p:grpSpPr>
        <p:sp>
          <p:nvSpPr>
            <p:cNvPr id="28" name="Google Shape;28;p3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7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0" y="-650"/>
            <a:ext cx="2914867" cy="5145500"/>
            <a:chOff x="-650" y="-650"/>
            <a:chExt cx="2914867" cy="5145500"/>
          </a:xfrm>
        </p:grpSpPr>
        <p:sp>
          <p:nvSpPr>
            <p:cNvPr id="31" name="Google Shape;31;p3"/>
            <p:cNvSpPr/>
            <p:nvPr/>
          </p:nvSpPr>
          <p:spPr>
            <a:xfrm flipH="1">
              <a:off x="8106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74000"/>
                </a:schemeClr>
              </a:outerShdw>
            </a:effectLst>
          </p:spPr>
        </p:sp>
      </p:grpSp>
      <p:grpSp>
        <p:nvGrpSpPr>
          <p:cNvPr id="33" name="Google Shape;33;p3"/>
          <p:cNvGrpSpPr/>
          <p:nvPr/>
        </p:nvGrpSpPr>
        <p:grpSpPr>
          <a:xfrm>
            <a:off x="0" y="0"/>
            <a:ext cx="2360592" cy="5145650"/>
            <a:chOff x="-650" y="0"/>
            <a:chExt cx="2360592" cy="5145650"/>
          </a:xfrm>
        </p:grpSpPr>
        <p:sp>
          <p:nvSpPr>
            <p:cNvPr id="34" name="Google Shape;34;p3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650" y="0"/>
              <a:ext cx="2054075" cy="5145650"/>
            </a:xfrm>
            <a:custGeom>
              <a:avLst/>
              <a:gdLst/>
              <a:ahLst/>
              <a:cxnLst/>
              <a:rect l="l" t="t" r="r" b="b"/>
              <a:pathLst>
                <a:path w="82163" h="205826" extrusionOk="0">
                  <a:moveTo>
                    <a:pt x="0" y="205743"/>
                  </a:moveTo>
                  <a:lnTo>
                    <a:pt x="26" y="0"/>
                  </a:lnTo>
                  <a:lnTo>
                    <a:pt x="82163" y="0"/>
                  </a:lnTo>
                  <a:lnTo>
                    <a:pt x="42659" y="2058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2596600" y="2011738"/>
            <a:ext cx="5861700" cy="63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2596600" y="2744165"/>
            <a:ext cx="5861700" cy="3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56" name="Google Shape;56;p5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59" name="Google Shape;59;p5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5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62" name="Google Shape;62;p5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64" name="Google Shape;64;p5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65" name="Google Shape;65;p5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over color">
  <p:cSld name="TITLE_AND_BODY_1">
    <p:bg>
      <p:bgPr>
        <a:gradFill>
          <a:gsLst>
            <a:gs pos="0">
              <a:schemeClr val="lt1"/>
            </a:gs>
            <a:gs pos="18000">
              <a:schemeClr val="lt1"/>
            </a:gs>
            <a:gs pos="39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/>
          <p:nvPr/>
        </p:nvSpPr>
        <p:spPr>
          <a:xfrm flipH="1">
            <a:off x="4098548" y="0"/>
            <a:ext cx="2103600" cy="5143500"/>
          </a:xfrm>
          <a:prstGeom prst="parallelogram">
            <a:avLst>
              <a:gd name="adj" fmla="val 46349"/>
            </a:avLst>
          </a:prstGeom>
          <a:gradFill>
            <a:gsLst>
              <a:gs pos="0">
                <a:schemeClr val="lt1"/>
              </a:gs>
              <a:gs pos="7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3647498" y="0"/>
            <a:ext cx="2103600" cy="5143500"/>
          </a:xfrm>
          <a:prstGeom prst="parallelogram">
            <a:avLst>
              <a:gd name="adj" fmla="val 46349"/>
            </a:avLst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6"/>
          <p:cNvGrpSpPr/>
          <p:nvPr/>
        </p:nvGrpSpPr>
        <p:grpSpPr>
          <a:xfrm>
            <a:off x="2585975" y="-650"/>
            <a:ext cx="2838667" cy="5145500"/>
            <a:chOff x="-650" y="-650"/>
            <a:chExt cx="2838667" cy="5145500"/>
          </a:xfrm>
        </p:grpSpPr>
        <p:sp>
          <p:nvSpPr>
            <p:cNvPr id="74" name="Google Shape;74;p6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76" name="Google Shape;76;p6"/>
          <p:cNvGrpSpPr/>
          <p:nvPr/>
        </p:nvGrpSpPr>
        <p:grpSpPr>
          <a:xfrm>
            <a:off x="0" y="-6575"/>
            <a:ext cx="4946567" cy="5153775"/>
            <a:chOff x="-2586625" y="-6575"/>
            <a:chExt cx="4946567" cy="5153775"/>
          </a:xfrm>
        </p:grpSpPr>
        <p:sp>
          <p:nvSpPr>
            <p:cNvPr id="77" name="Google Shape;77;p6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2586625" y="-6575"/>
              <a:ext cx="4640050" cy="5153775"/>
            </a:xfrm>
            <a:custGeom>
              <a:avLst/>
              <a:gdLst/>
              <a:ahLst/>
              <a:cxnLst/>
              <a:rect l="l" t="t" r="r" b="b"/>
              <a:pathLst>
                <a:path w="185602" h="206151" extrusionOk="0">
                  <a:moveTo>
                    <a:pt x="263" y="206151"/>
                  </a:moveTo>
                  <a:lnTo>
                    <a:pt x="0" y="0"/>
                  </a:lnTo>
                  <a:lnTo>
                    <a:pt x="185602" y="263"/>
                  </a:lnTo>
                  <a:lnTo>
                    <a:pt x="146098" y="20608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509350" y="836000"/>
            <a:ext cx="3185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509350" y="1506350"/>
            <a:ext cx="3185100" cy="28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7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84" name="Google Shape;84;p7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7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87" name="Google Shape;87;p7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7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90" name="Google Shape;90;p7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92" name="Google Shape;92;p7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93" name="Google Shape;93;p7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2553000" cy="29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2"/>
          </p:nvPr>
        </p:nvSpPr>
        <p:spPr>
          <a:xfrm>
            <a:off x="5888031" y="1506350"/>
            <a:ext cx="2553000" cy="29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8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101" name="Google Shape;101;p8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04" name="Google Shape;104;p8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8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07" name="Google Shape;107;p8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09" name="Google Shape;109;p8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10" name="Google Shape;110;p8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12" name="Google Shape;112;p8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1702200" cy="291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marL="914400" lvl="1" indent="-33655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marL="1371600" lvl="2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2"/>
          </p:nvPr>
        </p:nvSpPr>
        <p:spPr>
          <a:xfrm>
            <a:off x="4857876" y="1506350"/>
            <a:ext cx="1702200" cy="291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marL="914400" lvl="1" indent="-33655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marL="1371600" lvl="2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3"/>
          </p:nvPr>
        </p:nvSpPr>
        <p:spPr>
          <a:xfrm>
            <a:off x="6738851" y="1506350"/>
            <a:ext cx="1702200" cy="291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marL="914400" lvl="1" indent="-33655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marL="1371600" lvl="2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9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119" name="Google Shape;119;p9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9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22" name="Google Shape;122;p9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9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25" name="Google Shape;125;p9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27" name="Google Shape;127;p9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28" name="Google Shape;128;p9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30" name="Google Shape;130;p9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1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149" name="Google Shape;149;p11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11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52" name="Google Shape;152;p11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11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55" name="Google Shape;155;p11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57" name="Google Shape;157;p11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58" name="Google Shape;158;p11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60" name="Google Shape;160;p11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2"/>
          <p:cNvGrpSpPr/>
          <p:nvPr/>
        </p:nvGrpSpPr>
        <p:grpSpPr>
          <a:xfrm>
            <a:off x="4098548" y="0"/>
            <a:ext cx="2459469" cy="5143500"/>
            <a:chOff x="1511923" y="0"/>
            <a:chExt cx="2459469" cy="5143500"/>
          </a:xfrm>
        </p:grpSpPr>
        <p:sp>
          <p:nvSpPr>
            <p:cNvPr id="163" name="Google Shape;163;p12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2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2"/>
          <p:cNvGrpSpPr/>
          <p:nvPr/>
        </p:nvGrpSpPr>
        <p:grpSpPr>
          <a:xfrm>
            <a:off x="3647498" y="0"/>
            <a:ext cx="2326044" cy="5143500"/>
            <a:chOff x="1060873" y="0"/>
            <a:chExt cx="2326044" cy="5143500"/>
          </a:xfrm>
        </p:grpSpPr>
        <p:sp>
          <p:nvSpPr>
            <p:cNvPr id="166" name="Google Shape;166;p12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12"/>
          <p:cNvGrpSpPr/>
          <p:nvPr/>
        </p:nvGrpSpPr>
        <p:grpSpPr>
          <a:xfrm>
            <a:off x="2585975" y="-650"/>
            <a:ext cx="2838667" cy="5145500"/>
            <a:chOff x="-650" y="-650"/>
            <a:chExt cx="2838667" cy="5145500"/>
          </a:xfrm>
        </p:grpSpPr>
        <p:sp>
          <p:nvSpPr>
            <p:cNvPr id="169" name="Google Shape;169;p12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71" name="Google Shape;171;p12"/>
          <p:cNvGrpSpPr/>
          <p:nvPr/>
        </p:nvGrpSpPr>
        <p:grpSpPr>
          <a:xfrm>
            <a:off x="0" y="-6575"/>
            <a:ext cx="4946567" cy="5153775"/>
            <a:chOff x="-2586625" y="-6575"/>
            <a:chExt cx="4946567" cy="5153775"/>
          </a:xfrm>
        </p:grpSpPr>
        <p:sp>
          <p:nvSpPr>
            <p:cNvPr id="172" name="Google Shape;172;p12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-2586625" y="-6575"/>
              <a:ext cx="4640050" cy="5153775"/>
            </a:xfrm>
            <a:custGeom>
              <a:avLst/>
              <a:gdLst/>
              <a:ahLst/>
              <a:cxnLst/>
              <a:rect l="l" t="t" r="r" b="b"/>
              <a:pathLst>
                <a:path w="185602" h="206151" extrusionOk="0">
                  <a:moveTo>
                    <a:pt x="263" y="206151"/>
                  </a:moveTo>
                  <a:lnTo>
                    <a:pt x="0" y="0"/>
                  </a:lnTo>
                  <a:lnTo>
                    <a:pt x="185602" y="263"/>
                  </a:lnTo>
                  <a:lnTo>
                    <a:pt x="146098" y="20608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74" name="Google Shape;174;p12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▸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▹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BE19752-A1A9-4C43-8B7F-BBB34D33F11F}"/>
              </a:ext>
            </a:extLst>
          </p:cNvPr>
          <p:cNvSpPr txBox="1"/>
          <p:nvPr/>
        </p:nvSpPr>
        <p:spPr>
          <a:xfrm>
            <a:off x="2204357" y="557334"/>
            <a:ext cx="7086600" cy="651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Учреждение образования </a:t>
            </a: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«Гродненский государственный областной Дворец творчества детей и молодежи»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84C199-7753-4E7D-8619-5144F1EF72FC}"/>
              </a:ext>
            </a:extLst>
          </p:cNvPr>
          <p:cNvSpPr txBox="1"/>
          <p:nvPr/>
        </p:nvSpPr>
        <p:spPr>
          <a:xfrm>
            <a:off x="2465614" y="1489466"/>
            <a:ext cx="5882304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  <a:buClrTx/>
            </a:pPr>
            <a:r>
              <a:rPr lang="ru-RU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«Инновационные формы организации досуга учащихся учреждений дополнительного образования детей </a:t>
            </a:r>
            <a:r>
              <a:rPr lang="ru-RU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молодежи»</a:t>
            </a:r>
            <a:endParaRPr lang="ru-RU" sz="3200" kern="1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B642CA-5D24-41CC-A7B3-9BBF4A878EBF}"/>
              </a:ext>
            </a:extLst>
          </p:cNvPr>
          <p:cNvSpPr txBox="1"/>
          <p:nvPr/>
        </p:nvSpPr>
        <p:spPr>
          <a:xfrm>
            <a:off x="3837213" y="3931115"/>
            <a:ext cx="4196443" cy="97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Белозёрова Г.В.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14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Гродно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>
            <a:spLocks noGrp="1"/>
          </p:cNvSpPr>
          <p:nvPr>
            <p:ph type="subTitle" idx="1"/>
          </p:nvPr>
        </p:nvSpPr>
        <p:spPr>
          <a:xfrm>
            <a:off x="2241840" y="410815"/>
            <a:ext cx="5861700" cy="3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ОНЛАЙН-ВИКТОРИНЫ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0" y="0"/>
            <a:ext cx="1554600" cy="5143500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bl" rotWithShape="0">
              <a:schemeClr val="accent6">
                <a:alpha val="2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50C0AC-EA34-4440-B99A-885840ED79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21779" y="906507"/>
            <a:ext cx="2838667" cy="16200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133BD3-4803-4188-925B-F98C71BB175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41425" y="910689"/>
            <a:ext cx="2838667" cy="16307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BA0F39-51E3-44EC-88E8-0CE85F41C0E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21778" y="2671107"/>
            <a:ext cx="2838667" cy="15658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CEDDDD-641B-4B39-9E15-7606D959475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641425" y="2636371"/>
            <a:ext cx="2838667" cy="1630714"/>
          </a:xfrm>
          <a:prstGeom prst="rect">
            <a:avLst/>
          </a:prstGeom>
        </p:spPr>
      </p:pic>
      <p:grpSp>
        <p:nvGrpSpPr>
          <p:cNvPr id="8" name="Google Shape;434;p35">
            <a:extLst>
              <a:ext uri="{FF2B5EF4-FFF2-40B4-BE49-F238E27FC236}">
                <a16:creationId xmlns:a16="http://schemas.microsoft.com/office/drawing/2014/main" id="{5FB7EC1A-7C22-48F2-ABFA-D36933F36A68}"/>
              </a:ext>
            </a:extLst>
          </p:cNvPr>
          <p:cNvGrpSpPr/>
          <p:nvPr/>
        </p:nvGrpSpPr>
        <p:grpSpPr>
          <a:xfrm>
            <a:off x="65862" y="174459"/>
            <a:ext cx="8923525" cy="4794581"/>
            <a:chOff x="1177450" y="241631"/>
            <a:chExt cx="6173152" cy="3616776"/>
          </a:xfrm>
        </p:grpSpPr>
        <p:sp>
          <p:nvSpPr>
            <p:cNvPr id="9" name="Google Shape;435;p35">
              <a:extLst>
                <a:ext uri="{FF2B5EF4-FFF2-40B4-BE49-F238E27FC236}">
                  <a16:creationId xmlns:a16="http://schemas.microsoft.com/office/drawing/2014/main" id="{CF65F05A-77D4-44DB-9BAB-E9C771442231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36;p35">
              <a:extLst>
                <a:ext uri="{FF2B5EF4-FFF2-40B4-BE49-F238E27FC236}">
                  <a16:creationId xmlns:a16="http://schemas.microsoft.com/office/drawing/2014/main" id="{301360A6-CB6F-4521-881E-F21590BC7633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7;p35">
              <a:extLst>
                <a:ext uri="{FF2B5EF4-FFF2-40B4-BE49-F238E27FC236}">
                  <a16:creationId xmlns:a16="http://schemas.microsoft.com/office/drawing/2014/main" id="{3F7954E2-B12E-4D15-A958-48CBCD7E38A0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38;p35">
              <a:extLst>
                <a:ext uri="{FF2B5EF4-FFF2-40B4-BE49-F238E27FC236}">
                  <a16:creationId xmlns:a16="http://schemas.microsoft.com/office/drawing/2014/main" id="{0AE52975-9BA1-43B2-9C56-380CABD34928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"/>
          <p:cNvSpPr/>
          <p:nvPr/>
        </p:nvSpPr>
        <p:spPr>
          <a:xfrm>
            <a:off x="2354693" y="1622295"/>
            <a:ext cx="6645116" cy="3165587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700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F22B9-5E2F-4E40-A464-9DECD663760C}"/>
              </a:ext>
            </a:extLst>
          </p:cNvPr>
          <p:cNvSpPr txBox="1"/>
          <p:nvPr/>
        </p:nvSpPr>
        <p:spPr>
          <a:xfrm>
            <a:off x="2354693" y="389532"/>
            <a:ext cx="729897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ИССКУСТВЕННЫЙ ИНТЕЛЛЕКТ –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ШАГ В БУДУЩЕЕ 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>
            <a:spLocks noGrp="1"/>
          </p:cNvSpPr>
          <p:nvPr>
            <p:ph type="subTitle" idx="4294967295"/>
          </p:nvPr>
        </p:nvSpPr>
        <p:spPr>
          <a:xfrm>
            <a:off x="5399705" y="1745958"/>
            <a:ext cx="3988800" cy="11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1773238" y="1507311"/>
            <a:ext cx="209707" cy="20023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8588" dist="38100" dir="5400000" algn="bl" rotWithShape="0">
              <a:schemeClr val="accent6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8"/>
          <p:cNvGrpSpPr/>
          <p:nvPr/>
        </p:nvGrpSpPr>
        <p:grpSpPr>
          <a:xfrm>
            <a:off x="1970123" y="1707671"/>
            <a:ext cx="1366885" cy="1367255"/>
            <a:chOff x="6654650" y="3665275"/>
            <a:chExt cx="409100" cy="409125"/>
          </a:xfrm>
        </p:grpSpPr>
        <p:sp>
          <p:nvSpPr>
            <p:cNvPr id="225" name="Google Shape;225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8" dist="38100" dir="5400000" algn="bl" rotWithShape="0">
                <a:schemeClr val="accent6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8" dist="38100" dir="5400000" algn="bl" rotWithShape="0">
                <a:schemeClr val="accent6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8"/>
          <p:cNvGrpSpPr/>
          <p:nvPr/>
        </p:nvGrpSpPr>
        <p:grpSpPr>
          <a:xfrm rot="1056946">
            <a:off x="652772" y="2782964"/>
            <a:ext cx="903058" cy="903222"/>
            <a:chOff x="570875" y="4322250"/>
            <a:chExt cx="443300" cy="443325"/>
          </a:xfrm>
        </p:grpSpPr>
        <p:sp>
          <p:nvSpPr>
            <p:cNvPr id="228" name="Google Shape;228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8" dist="38100" dir="5400000" algn="bl" rotWithShape="0">
                <a:schemeClr val="accent6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8" dist="38100" dir="5400000" algn="bl" rotWithShape="0">
                <a:schemeClr val="accent6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8" dist="38100" dir="5400000" algn="bl" rotWithShape="0">
                <a:schemeClr val="accent6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8" dist="38100" dir="5400000" algn="bl" rotWithShape="0">
                <a:schemeClr val="accent6">
                  <a:alpha val="2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/>
          <p:nvPr/>
        </p:nvSpPr>
        <p:spPr>
          <a:xfrm rot="2466681">
            <a:off x="754394" y="1972684"/>
            <a:ext cx="443305" cy="42328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8588" dist="38100" dir="5400000" algn="bl" rotWithShape="0">
              <a:schemeClr val="accent6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"/>
          <p:cNvSpPr/>
          <p:nvPr/>
        </p:nvSpPr>
        <p:spPr>
          <a:xfrm rot="-1609413">
            <a:off x="1402695" y="2239009"/>
            <a:ext cx="318993" cy="30458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8588" dist="38100" dir="5400000" algn="bl" rotWithShape="0">
              <a:schemeClr val="accent6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"/>
          <p:cNvSpPr/>
          <p:nvPr/>
        </p:nvSpPr>
        <p:spPr>
          <a:xfrm rot="2926282">
            <a:off x="3336969" y="2480318"/>
            <a:ext cx="238914" cy="22812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8588" dist="38100" dir="5400000" algn="bl" rotWithShape="0">
              <a:schemeClr val="accent6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8"/>
          <p:cNvSpPr/>
          <p:nvPr/>
        </p:nvSpPr>
        <p:spPr>
          <a:xfrm rot="-1609859">
            <a:off x="2342810" y="952123"/>
            <a:ext cx="215236" cy="2055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8588" dist="38100" dir="5400000" algn="bl" rotWithShape="0">
              <a:schemeClr val="accent6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>
            <a:spLocks noGrp="1"/>
          </p:cNvSpPr>
          <p:nvPr>
            <p:ph type="body" idx="1"/>
          </p:nvPr>
        </p:nvSpPr>
        <p:spPr>
          <a:xfrm>
            <a:off x="2760708" y="1179014"/>
            <a:ext cx="1905920" cy="14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Массового воздействия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использование заключается во включении детей в программу массовых игр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" name="Google Shape;389;p31"/>
          <p:cNvSpPr txBox="1">
            <a:spLocks noGrp="1"/>
          </p:cNvSpPr>
          <p:nvPr>
            <p:ph type="body" idx="2"/>
          </p:nvPr>
        </p:nvSpPr>
        <p:spPr>
          <a:xfrm>
            <a:off x="4904104" y="1179014"/>
            <a:ext cx="1702200" cy="14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Театрализованные мероприятия для детей включают бесконечное множество занятий и социальных ролей. Метод театрализации создает эффектную активную ситуацию, в которой каждый, кто участвует, является не просто пассивным зрителем, а активно реагирующим зрителем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0" name="Google Shape;390;p31"/>
          <p:cNvSpPr txBox="1">
            <a:spLocks noGrp="1"/>
          </p:cNvSpPr>
          <p:nvPr>
            <p:ph type="body" idx="3"/>
          </p:nvPr>
        </p:nvSpPr>
        <p:spPr>
          <a:xfrm>
            <a:off x="2862568" y="2984077"/>
            <a:ext cx="1702200" cy="14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игрового тренинга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занимает значительное место в жизни ребенка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" name="Google Shape;392;p31"/>
          <p:cNvSpPr txBox="1">
            <a:spLocks noGrp="1"/>
          </p:cNvSpPr>
          <p:nvPr>
            <p:ph type="body" idx="1"/>
          </p:nvPr>
        </p:nvSpPr>
        <p:spPr>
          <a:xfrm>
            <a:off x="6843780" y="1179014"/>
            <a:ext cx="1905920" cy="14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Наглядности и иллюстрирования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пособствует реализации дидактического принципа наглядности при обучении, развивает наблюдательность, наглядно-образное мышление, зрительную память и внимание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262;p22">
            <a:extLst>
              <a:ext uri="{FF2B5EF4-FFF2-40B4-BE49-F238E27FC236}">
                <a16:creationId xmlns:a16="http://schemas.microsoft.com/office/drawing/2014/main" id="{F1A9682D-E58A-46B9-AA6D-CC8DCAFABB49}"/>
              </a:ext>
            </a:extLst>
          </p:cNvPr>
          <p:cNvSpPr txBox="1">
            <a:spLocks/>
          </p:cNvSpPr>
          <p:nvPr/>
        </p:nvSpPr>
        <p:spPr>
          <a:xfrm>
            <a:off x="1688562" y="436251"/>
            <a:ext cx="6717231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ДОСУГОВОЙ ДЕЯТЕЛЬНОСТИ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"/>
          <p:cNvSpPr txBox="1">
            <a:spLocks noGrp="1"/>
          </p:cNvSpPr>
          <p:nvPr>
            <p:ph type="title"/>
          </p:nvPr>
        </p:nvSpPr>
        <p:spPr>
          <a:xfrm>
            <a:off x="119920" y="-14990"/>
            <a:ext cx="4302177" cy="6465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b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ПРОТИВ ПЕРЕНАПРЯЖЕНИЯ</a:t>
            </a: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272" name="Google Shape;272;p23"/>
          <p:cNvSpPr txBox="1">
            <a:spLocks noGrp="1"/>
          </p:cNvSpPr>
          <p:nvPr>
            <p:ph type="body" idx="1"/>
          </p:nvPr>
        </p:nvSpPr>
        <p:spPr>
          <a:xfrm>
            <a:off x="-284812" y="631578"/>
            <a:ext cx="4497050" cy="207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0" algn="just">
              <a:buNone/>
            </a:pPr>
            <a:endParaRPr lang="ru-RU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занятиях многих объединений по интересам учащиеся длительное время находятся в статическом положении, происходит снижение двигательной активности, уменьшается способность эритроцитов переносить кислород к мышцам, тканям и головному мозгу, а потому замедляются процессы восстановления и падает работоспособность.</a:t>
            </a:r>
          </a:p>
          <a:p>
            <a:pPr indent="368300" algn="just"/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Вывод: для снятия перегрузки, перенапряжения, обеспечения условий успешного обучения и сохранения здоровья учащихся необходимы нормализация образовательного процесса и перерывы активно-двигательного характера 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>
            <a:spLocks noGrp="1"/>
          </p:cNvSpPr>
          <p:nvPr>
            <p:ph type="ctrTitle"/>
          </p:nvPr>
        </p:nvSpPr>
        <p:spPr>
          <a:xfrm>
            <a:off x="824459" y="269823"/>
            <a:ext cx="3912433" cy="449049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80975" indent="174625" algn="just">
              <a:lnSpc>
                <a:spcPct val="100000"/>
              </a:lnSpc>
            </a:pPr>
            <a:b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ИННОВАЦИОННЫЕ ТЕХНОЛОГИИ ДОСУГА</a:t>
            </a:r>
            <a:b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Ремейк </a:t>
            </a:r>
            <a:r>
              <a:rPr lang="ru-RU" sz="24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(англ. </a:t>
            </a:r>
            <a:r>
              <a:rPr lang="en-US" sz="2400" b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emake – </a:t>
            </a:r>
            <a:r>
              <a:rPr lang="ru-RU" sz="24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«передел</a:t>
            </a:r>
            <a:r>
              <a:rPr lang="be-BY" sz="24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ка»)       </a:t>
            </a:r>
            <a:r>
              <a:rPr lang="ru-RU" sz="24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какого-либо раритетного или старого произведения, танца, игры  и т.д. в новом виде </a:t>
            </a:r>
            <a:br>
              <a:rPr lang="ru-RU" sz="24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0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>
            <a:spLocks noGrp="1"/>
          </p:cNvSpPr>
          <p:nvPr>
            <p:ph type="ctrTitle"/>
          </p:nvPr>
        </p:nvSpPr>
        <p:spPr>
          <a:xfrm>
            <a:off x="0" y="-89941"/>
            <a:ext cx="5580993" cy="12291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80975" indent="174625" algn="ctr">
              <a:lnSpc>
                <a:spcPct val="100000"/>
              </a:lnSpc>
            </a:pPr>
            <a:b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ИННОВАЦИОННЫЕ </a:t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 ДОСУГА</a:t>
            </a:r>
            <a:b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4" name="Google Shape;193;p14">
            <a:extLst>
              <a:ext uri="{FF2B5EF4-FFF2-40B4-BE49-F238E27FC236}">
                <a16:creationId xmlns:a16="http://schemas.microsoft.com/office/drawing/2014/main" id="{A5B1CA11-BF6D-4EFE-A487-1FD934D310F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580993" cy="2265300"/>
          </a:xfrm>
          <a:prstGeom prst="rect">
            <a:avLst/>
          </a:prstGeom>
          <a:noFill/>
          <a:ln>
            <a:noFill/>
          </a:ln>
          <a:effectLst>
            <a:outerShdw blurRad="85725" dist="28575" dir="5400000" algn="bl" rotWithShape="0">
              <a:schemeClr val="accent6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BM Plex Serif"/>
              <a:buNone/>
              <a:defRPr sz="5400" b="1" i="0" u="none" strike="noStrike" cap="none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pPr marL="180975" indent="174625" algn="ctr">
              <a:lnSpc>
                <a:spcPct val="100000"/>
              </a:lnSpc>
            </a:pPr>
            <a:b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b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FA93F-CD31-461C-9767-B4D5680CE203}"/>
              </a:ext>
            </a:extLst>
          </p:cNvPr>
          <p:cNvSpPr txBox="1"/>
          <p:nvPr/>
        </p:nvSpPr>
        <p:spPr>
          <a:xfrm>
            <a:off x="434716" y="914400"/>
            <a:ext cx="5146277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ru-RU" sz="14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Квест </a:t>
            </a:r>
            <a:r>
              <a:rPr lang="ru-RU" sz="24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приключенческая игра (англ. </a:t>
            </a:r>
            <a:r>
              <a:rPr lang="ru-RU" sz="2400" b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</a:t>
            </a:r>
            <a:r>
              <a:rPr lang="ru-RU" sz="24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«поиски»). Заимствован из компьютерных игр. От участников требуется решение различных задач для продвижения по сюжету. Сюжет игры может быть предопределенным или же давать множество исходов, выбор которых зависит от действий игрока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024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Box 288">
            <a:extLst>
              <a:ext uri="{FF2B5EF4-FFF2-40B4-BE49-F238E27FC236}">
                <a16:creationId xmlns:a16="http://schemas.microsoft.com/office/drawing/2014/main" id="{CCA74D15-8D69-425D-9A1F-817EF3808395}"/>
              </a:ext>
            </a:extLst>
          </p:cNvPr>
          <p:cNvSpPr txBox="1"/>
          <p:nvPr/>
        </p:nvSpPr>
        <p:spPr>
          <a:xfrm>
            <a:off x="362873" y="741"/>
            <a:ext cx="882378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cap="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Смайлики и Эмодзи </a:t>
            </a:r>
            <a:r>
              <a:rPr lang="ru-RU" sz="2400" b="1" cap="all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cap="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феномен цифровой коммуникации XXI века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5" name="Google Shape;421;p34">
            <a:extLst>
              <a:ext uri="{FF2B5EF4-FFF2-40B4-BE49-F238E27FC236}">
                <a16:creationId xmlns:a16="http://schemas.microsoft.com/office/drawing/2014/main" id="{EFBF85E0-6C3D-4226-8664-FDE46F80AA90}"/>
              </a:ext>
            </a:extLst>
          </p:cNvPr>
          <p:cNvGrpSpPr/>
          <p:nvPr/>
        </p:nvGrpSpPr>
        <p:grpSpPr>
          <a:xfrm>
            <a:off x="2996437" y="937176"/>
            <a:ext cx="2736410" cy="4222433"/>
            <a:chOff x="2112475" y="238125"/>
            <a:chExt cx="3395050" cy="5238750"/>
          </a:xfrm>
        </p:grpSpPr>
        <p:sp>
          <p:nvSpPr>
            <p:cNvPr id="296" name="Google Shape;422;p34">
              <a:extLst>
                <a:ext uri="{FF2B5EF4-FFF2-40B4-BE49-F238E27FC236}">
                  <a16:creationId xmlns:a16="http://schemas.microsoft.com/office/drawing/2014/main" id="{88CDCAF4-D54B-4FB0-A732-9BD6B46A6C63}"/>
                </a:ext>
              </a:extLst>
            </p:cNvPr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23;p34">
              <a:extLst>
                <a:ext uri="{FF2B5EF4-FFF2-40B4-BE49-F238E27FC236}">
                  <a16:creationId xmlns:a16="http://schemas.microsoft.com/office/drawing/2014/main" id="{639C98B5-CB91-43A7-961A-8C9BE3DB5B94}"/>
                </a:ext>
              </a:extLst>
            </p:cNvPr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24;p34">
              <a:extLst>
                <a:ext uri="{FF2B5EF4-FFF2-40B4-BE49-F238E27FC236}">
                  <a16:creationId xmlns:a16="http://schemas.microsoft.com/office/drawing/2014/main" id="{7AF33CA4-492C-4BCC-A6BE-03896EDB9F84}"/>
                </a:ext>
              </a:extLst>
            </p:cNvPr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25;p34">
              <a:extLst>
                <a:ext uri="{FF2B5EF4-FFF2-40B4-BE49-F238E27FC236}">
                  <a16:creationId xmlns:a16="http://schemas.microsoft.com/office/drawing/2014/main" id="{955ED3DA-8B1F-4A36-8180-C846C5F40101}"/>
                </a:ext>
              </a:extLst>
            </p:cNvPr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TextBox 300">
            <a:extLst>
              <a:ext uri="{FF2B5EF4-FFF2-40B4-BE49-F238E27FC236}">
                <a16:creationId xmlns:a16="http://schemas.microsoft.com/office/drawing/2014/main" id="{AA356A8E-4181-4FBC-8341-319F44D0C1AF}"/>
              </a:ext>
            </a:extLst>
          </p:cNvPr>
          <p:cNvSpPr txBox="1"/>
          <p:nvPr/>
        </p:nvSpPr>
        <p:spPr>
          <a:xfrm>
            <a:off x="5910921" y="1148610"/>
            <a:ext cx="29932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Интернет сильно изменил способ  общения современного человечества. Поскольку язык тела и вербальный тон не переводятся в текстовых сообщениях или электронных письмах,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</a:rPr>
              <a:t>л</a:t>
            </a:r>
            <a:r>
              <a:rPr lang="ru-RU" b="1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юди разработали альтернативные способы передачи тонкого смысла. </a:t>
            </a:r>
          </a:p>
          <a:p>
            <a:pPr algn="just"/>
            <a:r>
              <a:rPr lang="ru-RU" b="1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Используя этот понятный детям и подросткам язык в игровой деятельности можно разнообразить досуг подрастающего поколения</a:t>
            </a:r>
          </a:p>
        </p:txBody>
      </p:sp>
      <p:sp>
        <p:nvSpPr>
          <p:cNvPr id="105" name="Google Shape;1209;p41">
            <a:extLst>
              <a:ext uri="{FF2B5EF4-FFF2-40B4-BE49-F238E27FC236}">
                <a16:creationId xmlns:a16="http://schemas.microsoft.com/office/drawing/2014/main" id="{F65E8E21-1D4A-46CC-A9EB-1FF798243938}"/>
              </a:ext>
            </a:extLst>
          </p:cNvPr>
          <p:cNvSpPr txBox="1"/>
          <p:nvPr/>
        </p:nvSpPr>
        <p:spPr>
          <a:xfrm>
            <a:off x="1624363" y="1917013"/>
            <a:ext cx="11940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 dirty="0">
                <a:solidFill>
                  <a:schemeClr val="accent1"/>
                </a:solidFill>
              </a:rPr>
              <a:t>😉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106" name="Google Shape;1208;p41">
            <a:extLst>
              <a:ext uri="{FF2B5EF4-FFF2-40B4-BE49-F238E27FC236}">
                <a16:creationId xmlns:a16="http://schemas.microsoft.com/office/drawing/2014/main" id="{02A84478-5486-4ABE-AF53-7892F5B09A86}"/>
              </a:ext>
            </a:extLst>
          </p:cNvPr>
          <p:cNvSpPr txBox="1"/>
          <p:nvPr/>
        </p:nvSpPr>
        <p:spPr>
          <a:xfrm>
            <a:off x="3079414" y="1295504"/>
            <a:ext cx="2692583" cy="305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✋👆👉👍👤👦👧👨👩👪💃🏃💑❤😂😉😋😒😭👶😸🐟🍒🍔💣📌📖🔨🎃🎈🎨🏈🏰🌏🔌🔑</a:t>
            </a:r>
            <a:endParaRPr sz="1600" dirty="0">
              <a:solidFill>
                <a:schemeClr val="lt1"/>
              </a:solidFill>
              <a:highlight>
                <a:schemeClr val="dk1"/>
              </a:highlight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«Дженга». Фото: market.yandex.ru">
            <a:extLst>
              <a:ext uri="{FF2B5EF4-FFF2-40B4-BE49-F238E27FC236}">
                <a16:creationId xmlns:a16="http://schemas.microsoft.com/office/drawing/2014/main" id="{BD6504EA-D2B9-4335-9987-172B5459D92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8" t="-1571" r="30953" b="93"/>
          <a:stretch/>
        </p:blipFill>
        <p:spPr bwMode="auto">
          <a:xfrm>
            <a:off x="6204857" y="1632750"/>
            <a:ext cx="2710543" cy="328204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4" name="Рисунок 13" descr="«Имаджинариум». Фото: market.yandex.ru">
            <a:extLst>
              <a:ext uri="{FF2B5EF4-FFF2-40B4-BE49-F238E27FC236}">
                <a16:creationId xmlns:a16="http://schemas.microsoft.com/office/drawing/2014/main" id="{1B2A6EB1-55B0-4D61-9BC4-B1F62BD0C66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5" r="23680"/>
          <a:stretch/>
        </p:blipFill>
        <p:spPr bwMode="auto">
          <a:xfrm>
            <a:off x="5177990" y="1318172"/>
            <a:ext cx="1828800" cy="186972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1D9DC1-115D-4192-A12D-1A0AE4E5C7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92" r="29069"/>
          <a:stretch/>
        </p:blipFill>
        <p:spPr>
          <a:xfrm>
            <a:off x="4729284" y="3273772"/>
            <a:ext cx="1534887" cy="186972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8" name="Google Shape;198;p15"/>
          <p:cNvSpPr txBox="1">
            <a:spLocks noGrp="1"/>
          </p:cNvSpPr>
          <p:nvPr>
            <p:ph type="title"/>
          </p:nvPr>
        </p:nvSpPr>
        <p:spPr>
          <a:xfrm>
            <a:off x="2648607" y="836000"/>
            <a:ext cx="5792493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НАСТОЛЬНЫЕ ИГРЫ 2025 ГОДА</a:t>
            </a:r>
            <a:endParaRPr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емо: Картины русских художников">
            <a:extLst>
              <a:ext uri="{FF2B5EF4-FFF2-40B4-BE49-F238E27FC236}">
                <a16:creationId xmlns:a16="http://schemas.microsoft.com/office/drawing/2014/main" id="{D3C4C3B4-3124-4FA3-ACC5-29BE3B97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07" y="1398285"/>
            <a:ext cx="2205886" cy="20761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"/>
          <p:cNvSpPr txBox="1">
            <a:spLocks noGrp="1"/>
          </p:cNvSpPr>
          <p:nvPr>
            <p:ph type="title"/>
          </p:nvPr>
        </p:nvSpPr>
        <p:spPr>
          <a:xfrm>
            <a:off x="2976900" y="206413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ПЕРЕМЕНА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Google Shape;248;p20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Приостановить развивающиеся в процессе занятий торможение в коре головного мозга;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Предотвратить развитие  умственного утомления;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зарядку умственному и эмоциональному напряжению для улучшения восприятия учебного материала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6D119-A593-46CF-BED9-CEE8E35EFEC8}"/>
              </a:ext>
            </a:extLst>
          </p:cNvPr>
          <p:cNvSpPr txBox="1"/>
          <p:nvPr/>
        </p:nvSpPr>
        <p:spPr>
          <a:xfrm>
            <a:off x="2709471" y="591420"/>
            <a:ext cx="6434529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назначение организации двигательной  активности между занятий:</a:t>
            </a:r>
            <a:endParaRPr lang="ru-RU" sz="24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2853180" y="297215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ТАНЦЕВАЛЬНАЯ ПЕРЕМЕНА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6" name="Google Shape;286;p25"/>
          <p:cNvCxnSpPr/>
          <p:nvPr/>
        </p:nvCxnSpPr>
        <p:spPr>
          <a:xfrm>
            <a:off x="5246200" y="3794100"/>
            <a:ext cx="1088100" cy="0"/>
          </a:xfrm>
          <a:prstGeom prst="straightConnector1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7" name="Google Shape;287;p25"/>
          <p:cNvSpPr txBox="1"/>
          <p:nvPr/>
        </p:nvSpPr>
        <p:spPr>
          <a:xfrm>
            <a:off x="6308903" y="3122101"/>
            <a:ext cx="2252100" cy="13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endParaRPr lang="ru-RU" sz="1600" b="1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6211948" y="3693690"/>
            <a:ext cx="198600" cy="19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5"/>
          <p:cNvSpPr txBox="1"/>
          <p:nvPr/>
        </p:nvSpPr>
        <p:spPr>
          <a:xfrm>
            <a:off x="6185153" y="3637648"/>
            <a:ext cx="2475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3</a:t>
            </a:r>
            <a:endParaRPr sz="800" b="1">
              <a:solidFill>
                <a:schemeClr val="l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290" name="Google Shape;290;p25"/>
          <p:cNvSpPr txBox="1"/>
          <p:nvPr/>
        </p:nvSpPr>
        <p:spPr>
          <a:xfrm>
            <a:off x="6390189" y="1784915"/>
            <a:ext cx="2252100" cy="13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ru-RU" sz="1600" b="1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b="1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600" b="1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endParaRPr lang="ru-RU" sz="1600" b="1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1" name="Google Shape;291;p25"/>
          <p:cNvCxnSpPr/>
          <p:nvPr/>
        </p:nvCxnSpPr>
        <p:spPr>
          <a:xfrm rot="10800000">
            <a:off x="4759948" y="2771634"/>
            <a:ext cx="1574400" cy="0"/>
          </a:xfrm>
          <a:prstGeom prst="straightConnector1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2" name="Google Shape;292;p25"/>
          <p:cNvSpPr/>
          <p:nvPr/>
        </p:nvSpPr>
        <p:spPr>
          <a:xfrm>
            <a:off x="6211948" y="2666335"/>
            <a:ext cx="198600" cy="19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5"/>
          <p:cNvSpPr txBox="1"/>
          <p:nvPr/>
        </p:nvSpPr>
        <p:spPr>
          <a:xfrm>
            <a:off x="6185153" y="2609043"/>
            <a:ext cx="2475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2</a:t>
            </a:r>
            <a:endParaRPr sz="800" b="1">
              <a:solidFill>
                <a:schemeClr val="l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cxnSp>
        <p:nvCxnSpPr>
          <p:cNvPr id="294" name="Google Shape;294;p25"/>
          <p:cNvCxnSpPr/>
          <p:nvPr/>
        </p:nvCxnSpPr>
        <p:spPr>
          <a:xfrm>
            <a:off x="4045175" y="1652900"/>
            <a:ext cx="2289300" cy="0"/>
          </a:xfrm>
          <a:prstGeom prst="straightConnector1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5" name="Google Shape;295;p25"/>
          <p:cNvSpPr txBox="1"/>
          <p:nvPr/>
        </p:nvSpPr>
        <p:spPr>
          <a:xfrm>
            <a:off x="6390189" y="1034107"/>
            <a:ext cx="2252100" cy="13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IBM Plex Sans"/>
                <a:cs typeface="Times New Roman" panose="02020603050405020304" pitchFamily="18" charset="0"/>
                <a:sym typeface="IBM Plex Sans"/>
              </a:rPr>
              <a:t>dzen.ru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IBM Plex Sans"/>
              <a:cs typeface="Times New Roman" panose="02020603050405020304" pitchFamily="18" charset="0"/>
              <a:sym typeface="IBM Plex Sans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IBM Plex Sans Light"/>
                <a:cs typeface="Times New Roman" panose="02020603050405020304" pitchFamily="18" charset="0"/>
                <a:sym typeface="IBM Plex Sans Light"/>
              </a:rPr>
              <a:t> 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IBM Plex Sans Light"/>
              <a:cs typeface="Times New Roman" panose="02020603050405020304" pitchFamily="18" charset="0"/>
              <a:sym typeface="IBM Plex Sans Light"/>
            </a:endParaRPr>
          </a:p>
        </p:txBody>
      </p:sp>
      <p:sp>
        <p:nvSpPr>
          <p:cNvPr id="296" name="Google Shape;296;p25"/>
          <p:cNvSpPr/>
          <p:nvPr/>
        </p:nvSpPr>
        <p:spPr>
          <a:xfrm>
            <a:off x="6211948" y="1552956"/>
            <a:ext cx="198600" cy="19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5"/>
          <p:cNvSpPr txBox="1"/>
          <p:nvPr/>
        </p:nvSpPr>
        <p:spPr>
          <a:xfrm>
            <a:off x="6185153" y="1496440"/>
            <a:ext cx="2475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b="1" dirty="0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1</a:t>
            </a:r>
            <a:endParaRPr sz="800" b="1" dirty="0">
              <a:solidFill>
                <a:schemeClr val="l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grpSp>
        <p:nvGrpSpPr>
          <p:cNvPr id="298" name="Google Shape;298;p25"/>
          <p:cNvGrpSpPr/>
          <p:nvPr/>
        </p:nvGrpSpPr>
        <p:grpSpPr>
          <a:xfrm>
            <a:off x="2281194" y="1592900"/>
            <a:ext cx="3514811" cy="3252003"/>
            <a:chOff x="2991269" y="1153325"/>
            <a:chExt cx="3514811" cy="3252003"/>
          </a:xfrm>
        </p:grpSpPr>
        <p:sp>
          <p:nvSpPr>
            <p:cNvPr id="299" name="Google Shape;299;p25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00" name="Google Shape;300;p25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1" name="Google Shape;301;p25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2" name="Google Shape;302;p25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03" name="Google Shape;303;p25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4" name="Google Shape;304;p25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5" name="Google Shape;305;p25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6" name="Google Shape;306;p25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xeter template">
  <a:themeElements>
    <a:clrScheme name="Custom 347">
      <a:dk1>
        <a:srgbClr val="3E4655"/>
      </a:dk1>
      <a:lt1>
        <a:srgbClr val="FFFFFF"/>
      </a:lt1>
      <a:dk2>
        <a:srgbClr val="746F7E"/>
      </a:dk2>
      <a:lt2>
        <a:srgbClr val="EAECF0"/>
      </a:lt2>
      <a:accent1>
        <a:srgbClr val="FFB900"/>
      </a:accent1>
      <a:accent2>
        <a:srgbClr val="F78300"/>
      </a:accent2>
      <a:accent3>
        <a:srgbClr val="D6516E"/>
      </a:accent3>
      <a:accent4>
        <a:srgbClr val="807DAF"/>
      </a:accent4>
      <a:accent5>
        <a:srgbClr val="93AECF"/>
      </a:accent5>
      <a:accent6>
        <a:srgbClr val="7E0808"/>
      </a:accent6>
      <a:hlink>
        <a:srgbClr val="38334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409</Words>
  <Application>Microsoft Office PowerPoint</Application>
  <PresentationFormat>Экран (16:9)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Tahoma</vt:lpstr>
      <vt:lpstr>Times New Roman</vt:lpstr>
      <vt:lpstr>IBM Plex Serif</vt:lpstr>
      <vt:lpstr>IBM Plex Sans Light</vt:lpstr>
      <vt:lpstr>Calibri</vt:lpstr>
      <vt:lpstr>Exeter template</vt:lpstr>
      <vt:lpstr>Презентация PowerPoint</vt:lpstr>
      <vt:lpstr>Презентация PowerPoint</vt:lpstr>
      <vt:lpstr>  ДВИЖЕНИЕ ПРОТИВ ПЕРЕНАПРЯЖЕНИЯ</vt:lpstr>
      <vt:lpstr>       ИННОВАЦИОННЫЕ ТЕХНОЛОГИИ ДОСУГА   Ремейк – (англ. remake – «переделка»)       представление какого-либо раритетного или старого произведения, танца, игры  и т.д. в новом виде   </vt:lpstr>
      <vt:lpstr> ИННОВАЦИОННЫЕ  ТЕХНОЛОГИИ ДОСУГА  </vt:lpstr>
      <vt:lpstr>Презентация PowerPoint</vt:lpstr>
      <vt:lpstr>ЛУЧШИЕ НАСТОЛЬНЫЕ ИГРЫ 2025 ГОДА</vt:lpstr>
      <vt:lpstr>ДИНАМИЧЕСКАЯ ПЕРЕМЕНА</vt:lpstr>
      <vt:lpstr>ТАНЦЕВАЛЬНАЯ ПЕРЕМЕНА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59</cp:revision>
  <dcterms:modified xsi:type="dcterms:W3CDTF">2025-03-12T10:29:09Z</dcterms:modified>
</cp:coreProperties>
</file>